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2"/>
  </p:handoutMasterIdLst>
  <p:sldIdLst>
    <p:sldId id="258" r:id="rId2"/>
    <p:sldId id="259" r:id="rId3"/>
    <p:sldId id="261" r:id="rId4"/>
    <p:sldId id="262" r:id="rId5"/>
    <p:sldId id="264" r:id="rId6"/>
    <p:sldId id="263" r:id="rId7"/>
    <p:sldId id="268" r:id="rId8"/>
    <p:sldId id="269" r:id="rId9"/>
    <p:sldId id="265" r:id="rId10"/>
    <p:sldId id="267"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5803"/>
    <a:srgbClr val="F5DE38"/>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448" y="-10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c:v>
                </c:pt>
              </c:strCache>
            </c:strRef>
          </c:tx>
          <c:spPr>
            <a:solidFill>
              <a:schemeClr val="accent2"/>
            </a:solidFill>
          </c:spPr>
          <c:invertIfNegative val="0"/>
          <c:dPt>
            <c:idx val="1"/>
            <c:invertIfNegative val="0"/>
            <c:bubble3D val="0"/>
            <c:spPr>
              <a:solidFill>
                <a:srgbClr val="00B0F0"/>
              </a:solidFill>
            </c:spPr>
          </c:dPt>
          <c:dPt>
            <c:idx val="2"/>
            <c:invertIfNegative val="0"/>
            <c:bubble3D val="0"/>
            <c:spPr>
              <a:solidFill>
                <a:srgbClr val="00B050"/>
              </a:solidFill>
            </c:spPr>
          </c:dPt>
          <c:dPt>
            <c:idx val="3"/>
            <c:invertIfNegative val="0"/>
            <c:bubble3D val="0"/>
            <c:spPr>
              <a:solidFill>
                <a:srgbClr val="FFC000"/>
              </a:solidFill>
            </c:spPr>
          </c:dPt>
          <c:dPt>
            <c:idx val="4"/>
            <c:invertIfNegative val="0"/>
            <c:bubble3D val="0"/>
            <c:spPr>
              <a:solidFill>
                <a:schemeClr val="accent4"/>
              </a:solidFill>
            </c:spPr>
          </c:dPt>
          <c:cat>
            <c:strRef>
              <c:f>Sheet1!$A$2:$A$6</c:f>
              <c:strCache>
                <c:ptCount val="5"/>
                <c:pt idx="0">
                  <c:v>Cheese and tomato</c:v>
                </c:pt>
                <c:pt idx="1">
                  <c:v>Rosemary and olive</c:v>
                </c:pt>
                <c:pt idx="2">
                  <c:v>Red pepper and onion</c:v>
                </c:pt>
                <c:pt idx="3">
                  <c:v>Chilli and lime</c:v>
                </c:pt>
                <c:pt idx="4">
                  <c:v>Red onion and cheese</c:v>
                </c:pt>
              </c:strCache>
            </c:strRef>
          </c:cat>
          <c:val>
            <c:numRef>
              <c:f>Sheet1!$B$2:$B$6</c:f>
              <c:numCache>
                <c:formatCode>General</c:formatCode>
                <c:ptCount val="5"/>
                <c:pt idx="0">
                  <c:v>5</c:v>
                </c:pt>
                <c:pt idx="1">
                  <c:v>8</c:v>
                </c:pt>
                <c:pt idx="2">
                  <c:v>4</c:v>
                </c:pt>
                <c:pt idx="3">
                  <c:v>2</c:v>
                </c:pt>
                <c:pt idx="4">
                  <c:v>9</c:v>
                </c:pt>
              </c:numCache>
            </c:numRef>
          </c:val>
        </c:ser>
        <c:dLbls>
          <c:showLegendKey val="0"/>
          <c:showVal val="0"/>
          <c:showCatName val="0"/>
          <c:showSerName val="0"/>
          <c:showPercent val="0"/>
          <c:showBubbleSize val="0"/>
        </c:dLbls>
        <c:gapWidth val="150"/>
        <c:axId val="219419008"/>
        <c:axId val="219460352"/>
      </c:barChart>
      <c:catAx>
        <c:axId val="219419008"/>
        <c:scaling>
          <c:orientation val="minMax"/>
        </c:scaling>
        <c:delete val="0"/>
        <c:axPos val="b"/>
        <c:majorTickMark val="out"/>
        <c:minorTickMark val="none"/>
        <c:tickLblPos val="nextTo"/>
        <c:crossAx val="219460352"/>
        <c:crosses val="autoZero"/>
        <c:auto val="1"/>
        <c:lblAlgn val="ctr"/>
        <c:lblOffset val="100"/>
        <c:noMultiLvlLbl val="0"/>
      </c:catAx>
      <c:valAx>
        <c:axId val="219460352"/>
        <c:scaling>
          <c:orientation val="minMax"/>
        </c:scaling>
        <c:delete val="0"/>
        <c:axPos val="l"/>
        <c:majorGridlines/>
        <c:numFmt formatCode="General" sourceLinked="1"/>
        <c:majorTickMark val="out"/>
        <c:minorTickMark val="none"/>
        <c:tickLblPos val="nextTo"/>
        <c:crossAx val="21941900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Number of participants</c:v>
                </c:pt>
              </c:strCache>
            </c:strRef>
          </c:tx>
          <c:invertIfNegative val="0"/>
          <c:cat>
            <c:strRef>
              <c:f>Sheet1!$A$2:$A$6</c:f>
              <c:strCache>
                <c:ptCount val="5"/>
                <c:pt idx="0">
                  <c:v>Flatbread</c:v>
                </c:pt>
                <c:pt idx="1">
                  <c:v>Quiche</c:v>
                </c:pt>
                <c:pt idx="2">
                  <c:v>Frittata</c:v>
                </c:pt>
                <c:pt idx="3">
                  <c:v>Soup</c:v>
                </c:pt>
                <c:pt idx="4">
                  <c:v>Pizza</c:v>
                </c:pt>
              </c:strCache>
            </c:strRef>
          </c:cat>
          <c:val>
            <c:numRef>
              <c:f>Sheet1!$B$2:$B$6</c:f>
              <c:numCache>
                <c:formatCode>General</c:formatCode>
                <c:ptCount val="5"/>
                <c:pt idx="0">
                  <c:v>23</c:v>
                </c:pt>
                <c:pt idx="1">
                  <c:v>4</c:v>
                </c:pt>
                <c:pt idx="2">
                  <c:v>8</c:v>
                </c:pt>
                <c:pt idx="3">
                  <c:v>12</c:v>
                </c:pt>
                <c:pt idx="4">
                  <c:v>18</c:v>
                </c:pt>
              </c:numCache>
            </c:numRef>
          </c:val>
        </c:ser>
        <c:dLbls>
          <c:showLegendKey val="0"/>
          <c:showVal val="0"/>
          <c:showCatName val="0"/>
          <c:showSerName val="0"/>
          <c:showPercent val="0"/>
          <c:showBubbleSize val="0"/>
        </c:dLbls>
        <c:gapWidth val="150"/>
        <c:axId val="247007488"/>
        <c:axId val="264899584"/>
      </c:barChart>
      <c:catAx>
        <c:axId val="247007488"/>
        <c:scaling>
          <c:orientation val="minMax"/>
        </c:scaling>
        <c:delete val="0"/>
        <c:axPos val="l"/>
        <c:title>
          <c:tx>
            <c:rich>
              <a:bodyPr rot="-5400000" vert="horz"/>
              <a:lstStyle/>
              <a:p>
                <a:pPr>
                  <a:defRPr/>
                </a:pPr>
                <a:r>
                  <a:rPr lang="en-GB"/>
                  <a:t>Product</a:t>
                </a:r>
              </a:p>
            </c:rich>
          </c:tx>
          <c:layout/>
          <c:overlay val="0"/>
        </c:title>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264899584"/>
        <c:crosses val="autoZero"/>
        <c:auto val="1"/>
        <c:lblAlgn val="ctr"/>
        <c:lblOffset val="100"/>
        <c:noMultiLvlLbl val="0"/>
      </c:catAx>
      <c:valAx>
        <c:axId val="264899584"/>
        <c:scaling>
          <c:orientation val="minMax"/>
        </c:scaling>
        <c:delete val="0"/>
        <c:axPos val="b"/>
        <c:majorGridlines/>
        <c:title>
          <c:tx>
            <c:rich>
              <a:bodyPr/>
              <a:lstStyle/>
              <a:p>
                <a:pPr>
                  <a:defRPr/>
                </a:pPr>
                <a:r>
                  <a:rPr lang="en-GB"/>
                  <a:t>Number</a:t>
                </a:r>
                <a:r>
                  <a:rPr lang="en-GB" baseline="0"/>
                  <a:t> of participants</a:t>
                </a:r>
                <a:endParaRPr lang="en-GB"/>
              </a:p>
            </c:rich>
          </c:tx>
          <c:layout/>
          <c:overlay val="0"/>
        </c:title>
        <c:numFmt formatCode="General" sourceLinked="1"/>
        <c:majorTickMark val="out"/>
        <c:minorTickMark val="none"/>
        <c:tickLblPos val="nextTo"/>
        <c:crossAx val="247007488"/>
        <c:crosses val="autoZero"/>
        <c:crossBetween val="between"/>
      </c:valAx>
      <c:spPr>
        <a:ln>
          <a:solidFill>
            <a:srgbClr val="4F81BD"/>
          </a:solidFill>
        </a:ln>
      </c:spPr>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5A5DD39-B228-4ABD-BCCC-42367AFE6C93}" type="datetimeFigureOut">
              <a:rPr lang="en-GB" smtClean="0"/>
              <a:t>19/12/2018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B6C39FB-5E6E-4C4C-BAFF-9FCD25FA2F1F}" type="slidenum">
              <a:rPr lang="en-GB" smtClean="0"/>
              <a:t>‹#›</a:t>
            </a:fld>
            <a:endParaRPr lang="en-GB"/>
          </a:p>
        </p:txBody>
      </p:sp>
    </p:spTree>
    <p:extLst>
      <p:ext uri="{BB962C8B-B14F-4D97-AF65-F5344CB8AC3E}">
        <p14:creationId xmlns:p14="http://schemas.microsoft.com/office/powerpoint/2010/main" val="28161445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87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05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86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43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30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91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95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42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67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66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1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927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661248"/>
            <a:ext cx="9144000" cy="2119536"/>
          </a:xfrm>
        </p:spPr>
        <p:txBody>
          <a:bodyPr/>
          <a:lstStyle/>
          <a:p>
            <a:r>
              <a:rPr lang="en-GB" sz="2400" b="1" dirty="0" smtClean="0">
                <a:solidFill>
                  <a:schemeClr val="bg1"/>
                </a:solidFill>
                <a:latin typeface="Tahoma" panose="020B0604030504040204" pitchFamily="34" charset="0"/>
              </a:rPr>
              <a:t>Stage </a:t>
            </a:r>
            <a:r>
              <a:rPr lang="en-GB" sz="2400" b="1" dirty="0">
                <a:solidFill>
                  <a:schemeClr val="bg1"/>
                </a:solidFill>
                <a:latin typeface="Tahoma" panose="020B0604030504040204" pitchFamily="34" charset="0"/>
              </a:rPr>
              <a:t>6</a:t>
            </a:r>
            <a:r>
              <a:rPr lang="en-GB" sz="2400" b="1" dirty="0" smtClean="0">
                <a:solidFill>
                  <a:schemeClr val="bg1"/>
                </a:solidFill>
                <a:latin typeface="Tahoma" panose="020B0604030504040204" pitchFamily="34" charset="0"/>
              </a:rPr>
              <a:t>: Conducting market research</a:t>
            </a:r>
            <a:endParaRPr lang="en-GB" b="1" dirty="0">
              <a:solidFill>
                <a:schemeClr val="bg1"/>
              </a:solidFill>
              <a:latin typeface="Tahoma" panose="020B0604030504040204" pitchFamily="34" charset="0"/>
            </a:endParaRPr>
          </a:p>
        </p:txBody>
      </p:sp>
      <p:sp>
        <p:nvSpPr>
          <p:cNvPr id="4" name="Title 3"/>
          <p:cNvSpPr>
            <a:spLocks noGrp="1"/>
          </p:cNvSpPr>
          <p:nvPr>
            <p:ph type="ctrTitle"/>
          </p:nvPr>
        </p:nvSpPr>
        <p:spPr/>
        <p:txBody>
          <a:bodyPr/>
          <a:lstStyle/>
          <a:p>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0230" y="908720"/>
            <a:ext cx="6258265" cy="4737140"/>
          </a:xfrm>
          <a:prstGeom prst="rect">
            <a:avLst/>
          </a:prstGeom>
        </p:spPr>
      </p:pic>
    </p:spTree>
    <p:extLst>
      <p:ext uri="{BB962C8B-B14F-4D97-AF65-F5344CB8AC3E}">
        <p14:creationId xmlns:p14="http://schemas.microsoft.com/office/powerpoint/2010/main" val="3384625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57286" y="1124744"/>
            <a:ext cx="8194608" cy="5256584"/>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623073" y="1259624"/>
            <a:ext cx="7776864" cy="3385542"/>
          </a:xfrm>
          <a:prstGeom prst="rect">
            <a:avLst/>
          </a:prstGeom>
          <a:noFill/>
          <a:ln>
            <a:noFill/>
          </a:ln>
        </p:spPr>
        <p:txBody>
          <a:bodyPr wrap="square" rtlCol="0">
            <a:spAutoFit/>
          </a:bodyPr>
          <a:lstStyle/>
          <a:p>
            <a:pPr algn="ctr"/>
            <a:r>
              <a:rPr lang="en-GB" sz="3200" b="1" dirty="0" smtClean="0">
                <a:solidFill>
                  <a:srgbClr val="E85803"/>
                </a:solidFill>
                <a:latin typeface="Tahoma" panose="020B0604030504040204" pitchFamily="34" charset="0"/>
              </a:rPr>
              <a:t>Task 3: making your final decision</a:t>
            </a:r>
          </a:p>
          <a:p>
            <a:pPr algn="ctr"/>
            <a:endParaRPr lang="en-GB" sz="1600" dirty="0">
              <a:solidFill>
                <a:srgbClr val="FF0000"/>
              </a:solidFill>
              <a:latin typeface="Tahoma" panose="020B0604030504040204" pitchFamily="34" charset="0"/>
            </a:endParaRPr>
          </a:p>
          <a:p>
            <a:pPr algn="ctr"/>
            <a:r>
              <a:rPr lang="en-GB" dirty="0" smtClean="0">
                <a:latin typeface="Tahoma" panose="020B0604030504040204" pitchFamily="34" charset="0"/>
              </a:rPr>
              <a:t>Discuss your results with your group and make a final decision about the healthy lunchtime food product that you will produce.</a:t>
            </a:r>
          </a:p>
          <a:p>
            <a:pPr algn="ctr"/>
            <a:endParaRPr lang="en-GB" dirty="0" smtClean="0">
              <a:latin typeface="Tahoma" panose="020B0604030504040204" pitchFamily="34" charset="0"/>
            </a:endParaRPr>
          </a:p>
          <a:p>
            <a:pPr algn="ctr"/>
            <a:r>
              <a:rPr lang="en-GB" dirty="0" smtClean="0">
                <a:solidFill>
                  <a:srgbClr val="E85803"/>
                </a:solidFill>
                <a:latin typeface="Tahoma" panose="020B0604030504040204" pitchFamily="34" charset="0"/>
              </a:rPr>
              <a:t>You may choose the most popular product from your market research or you may wish to appeal to a specific group of participants (this is called a </a:t>
            </a:r>
            <a:r>
              <a:rPr lang="en-GB" b="1" dirty="0" smtClean="0">
                <a:solidFill>
                  <a:srgbClr val="E85803"/>
                </a:solidFill>
                <a:latin typeface="Tahoma" panose="020B0604030504040204" pitchFamily="34" charset="0"/>
              </a:rPr>
              <a:t>niche market</a:t>
            </a:r>
            <a:r>
              <a:rPr lang="en-GB" dirty="0" smtClean="0">
                <a:solidFill>
                  <a:srgbClr val="E85803"/>
                </a:solidFill>
                <a:latin typeface="Tahoma" panose="020B0604030504040204" pitchFamily="34" charset="0"/>
              </a:rPr>
              <a:t>). </a:t>
            </a:r>
          </a:p>
          <a:p>
            <a:pPr algn="ctr"/>
            <a:r>
              <a:rPr lang="en-GB" dirty="0" smtClean="0">
                <a:latin typeface="Tahoma" panose="020B0604030504040204" pitchFamily="34" charset="0"/>
              </a:rPr>
              <a:t>For example, if your results showed that Year 6 boys strongly prefer flatbreads, you could decide to make flatbreads and market your product in ways that you think would appeal to Year 6 boys.</a:t>
            </a:r>
            <a:endParaRPr lang="en-GB" dirty="0">
              <a:latin typeface="Tahoma" panose="020B0604030504040204"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9195" y="4645164"/>
            <a:ext cx="3264620" cy="21296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2726598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764704"/>
            <a:ext cx="8194608" cy="5184576"/>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1043608" y="1052736"/>
            <a:ext cx="7056784" cy="5078313"/>
          </a:xfrm>
          <a:prstGeom prst="rect">
            <a:avLst/>
          </a:prstGeom>
          <a:noFill/>
          <a:ln>
            <a:noFill/>
          </a:ln>
        </p:spPr>
        <p:txBody>
          <a:bodyPr wrap="square" rtlCol="0">
            <a:spAutoFit/>
          </a:bodyPr>
          <a:lstStyle/>
          <a:p>
            <a:pPr algn="ctr"/>
            <a:r>
              <a:rPr lang="en-GB" sz="4000" b="1" dirty="0">
                <a:solidFill>
                  <a:srgbClr val="E85803"/>
                </a:solidFill>
                <a:latin typeface="Tahoma" panose="020B0604030504040204" pitchFamily="34" charset="0"/>
              </a:rPr>
              <a:t>Learning Objectives:</a:t>
            </a:r>
          </a:p>
          <a:p>
            <a:pPr marL="457200" indent="-457200" algn="ctr">
              <a:buFont typeface="Arial" panose="020B0604020202020204" pitchFamily="34" charset="0"/>
              <a:buChar char="•"/>
            </a:pPr>
            <a:r>
              <a:rPr lang="en-GB" sz="2400" dirty="0">
                <a:latin typeface="Tahoma" panose="020B0604030504040204" pitchFamily="34" charset="0"/>
              </a:rPr>
              <a:t>To </a:t>
            </a:r>
            <a:r>
              <a:rPr lang="en-GB" sz="2400" dirty="0" smtClean="0">
                <a:latin typeface="Tahoma" panose="020B0604030504040204" pitchFamily="34" charset="0"/>
              </a:rPr>
              <a:t>design and conduct a survey</a:t>
            </a:r>
          </a:p>
          <a:p>
            <a:pPr marL="457200" indent="-457200" algn="ctr">
              <a:buFont typeface="Arial" panose="020B0604020202020204" pitchFamily="34" charset="0"/>
              <a:buChar char="•"/>
            </a:pPr>
            <a:r>
              <a:rPr lang="en-GB" sz="2400" dirty="0" smtClean="0">
                <a:latin typeface="Tahoma" panose="020B0604030504040204" pitchFamily="34" charset="0"/>
              </a:rPr>
              <a:t>To draw a bar chart</a:t>
            </a:r>
            <a:endParaRPr lang="en-GB" sz="2400" dirty="0">
              <a:latin typeface="Tahoma" panose="020B0604030504040204" pitchFamily="34" charset="0"/>
            </a:endParaRPr>
          </a:p>
          <a:p>
            <a:pPr algn="ctr"/>
            <a:endParaRPr lang="en-GB" sz="2400" dirty="0" smtClean="0">
              <a:latin typeface="Tahoma" panose="020B0604030504040204" pitchFamily="34" charset="0"/>
            </a:endParaRPr>
          </a:p>
          <a:p>
            <a:pPr algn="ctr"/>
            <a:r>
              <a:rPr lang="en-GB" sz="2400" dirty="0" smtClean="0">
                <a:latin typeface="Tahoma" panose="020B0604030504040204" pitchFamily="34" charset="0"/>
              </a:rPr>
              <a:t>Market research is used to gather information about consumers' needs and preferences.</a:t>
            </a:r>
          </a:p>
          <a:p>
            <a:pPr algn="ctr"/>
            <a:endParaRPr lang="en-GB" sz="2400" dirty="0" smtClean="0">
              <a:latin typeface="Tahoma" panose="020B0604030504040204" pitchFamily="34" charset="0"/>
            </a:endParaRPr>
          </a:p>
          <a:p>
            <a:pPr algn="ctr"/>
            <a:r>
              <a:rPr lang="en-GB" sz="2400" dirty="0" smtClean="0">
                <a:solidFill>
                  <a:srgbClr val="E85803"/>
                </a:solidFill>
                <a:latin typeface="Tahoma" panose="020B0604030504040204" pitchFamily="34" charset="0"/>
              </a:rPr>
              <a:t>We can use it to find which food product our potential customers would prefer</a:t>
            </a:r>
            <a:r>
              <a:rPr lang="en-GB" sz="2400" dirty="0" smtClean="0">
                <a:solidFill>
                  <a:srgbClr val="E85803"/>
                </a:solidFill>
                <a:latin typeface="Tahoma" panose="020B0604030504040204" pitchFamily="34" charset="0"/>
              </a:rPr>
              <a:t>.</a:t>
            </a:r>
          </a:p>
          <a:p>
            <a:pPr algn="ctr"/>
            <a:endParaRPr lang="en-GB" sz="2400" dirty="0" smtClean="0">
              <a:latin typeface="Tahoma" panose="020B0604030504040204" pitchFamily="34" charset="0"/>
            </a:endParaRPr>
          </a:p>
          <a:p>
            <a:pPr algn="ctr"/>
            <a:r>
              <a:rPr lang="en-GB" sz="2400" dirty="0" smtClean="0">
                <a:latin typeface="Tahoma" panose="020B0604030504040204" pitchFamily="34" charset="0"/>
              </a:rPr>
              <a:t>Why do you think we need this information?</a:t>
            </a:r>
          </a:p>
          <a:p>
            <a:pPr algn="ctr"/>
            <a:endParaRPr lang="en-GB" sz="2000" dirty="0">
              <a:solidFill>
                <a:srgbClr val="4F81BD"/>
              </a:solidFill>
              <a:latin typeface="Tahoma" panose="020B0604030504040204" pitchFamily="34" charset="0"/>
            </a:endParaRPr>
          </a:p>
          <a:p>
            <a:pPr algn="ctr"/>
            <a:endParaRPr lang="en-GB" sz="2400" dirty="0">
              <a:solidFill>
                <a:srgbClr val="4F81BD"/>
              </a:solidFill>
              <a:latin typeface="Tahoma" panose="020B060403050404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3163925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764704"/>
            <a:ext cx="8194608" cy="5616624"/>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995277" y="908720"/>
            <a:ext cx="7056784" cy="2831544"/>
          </a:xfrm>
          <a:prstGeom prst="rect">
            <a:avLst/>
          </a:prstGeom>
          <a:noFill/>
          <a:ln>
            <a:noFill/>
          </a:ln>
        </p:spPr>
        <p:txBody>
          <a:bodyPr wrap="square" rtlCol="0">
            <a:spAutoFit/>
          </a:bodyPr>
          <a:lstStyle/>
          <a:p>
            <a:pPr algn="ctr"/>
            <a:r>
              <a:rPr lang="en-GB" sz="3200" b="1" dirty="0">
                <a:solidFill>
                  <a:srgbClr val="E85803"/>
                </a:solidFill>
                <a:latin typeface="Tahoma" panose="020B0604030504040204" pitchFamily="34" charset="0"/>
              </a:rPr>
              <a:t>Market Research</a:t>
            </a:r>
          </a:p>
          <a:p>
            <a:pPr algn="ctr"/>
            <a:endParaRPr lang="en-GB" sz="1400" dirty="0" smtClean="0">
              <a:latin typeface="Tahoma" panose="020B0604030504040204" pitchFamily="34" charset="0"/>
            </a:endParaRPr>
          </a:p>
          <a:p>
            <a:pPr algn="ctr"/>
            <a:r>
              <a:rPr lang="en-GB" sz="2000" b="1" dirty="0" smtClean="0">
                <a:solidFill>
                  <a:srgbClr val="E85803"/>
                </a:solidFill>
                <a:latin typeface="Tahoma" panose="020B0604030504040204" pitchFamily="34" charset="0"/>
              </a:rPr>
              <a:t>Think: </a:t>
            </a:r>
            <a:r>
              <a:rPr lang="en-GB" sz="2000" dirty="0" smtClean="0">
                <a:latin typeface="Tahoma" panose="020B0604030504040204" pitchFamily="34" charset="0"/>
              </a:rPr>
              <a:t>What sort of questions should we ask?</a:t>
            </a:r>
          </a:p>
          <a:p>
            <a:pPr algn="ctr"/>
            <a:endParaRPr lang="en-GB" sz="2000" dirty="0" smtClean="0">
              <a:latin typeface="Tahoma" panose="020B0604030504040204" pitchFamily="34" charset="0"/>
            </a:endParaRPr>
          </a:p>
          <a:p>
            <a:pPr algn="ctr"/>
            <a:r>
              <a:rPr lang="en-GB" sz="2000" dirty="0" smtClean="0">
                <a:latin typeface="Tahoma" panose="020B0604030504040204" pitchFamily="34" charset="0"/>
              </a:rPr>
              <a:t>How could we record our results?</a:t>
            </a:r>
          </a:p>
          <a:p>
            <a:pPr algn="ctr"/>
            <a:endParaRPr lang="en-GB" sz="2000" dirty="0">
              <a:latin typeface="Tahoma" panose="020B0604030504040204" pitchFamily="34" charset="0"/>
            </a:endParaRPr>
          </a:p>
          <a:p>
            <a:pPr algn="ctr"/>
            <a:r>
              <a:rPr lang="en-GB" sz="2000" dirty="0" smtClean="0">
                <a:latin typeface="Tahoma" panose="020B0604030504040204" pitchFamily="34" charset="0"/>
              </a:rPr>
              <a:t>How could we display our results?</a:t>
            </a:r>
          </a:p>
          <a:p>
            <a:pPr algn="ctr"/>
            <a:endParaRPr lang="en-GB" sz="1600" dirty="0" smtClean="0">
              <a:latin typeface="Tahoma" panose="020B0604030504040204" pitchFamily="34" charset="0"/>
            </a:endParaRPr>
          </a:p>
          <a:p>
            <a:pPr algn="ctr"/>
            <a:endParaRPr lang="en-GB" sz="1600" dirty="0">
              <a:latin typeface="Tahoma" panose="020B0604030504040204" pitchFamily="34" charset="0"/>
            </a:endParaRPr>
          </a:p>
        </p:txBody>
      </p:sp>
      <p:pic>
        <p:nvPicPr>
          <p:cNvPr id="1026" name="Picture 2"/>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76272" y="3267616"/>
            <a:ext cx="5649822" cy="282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609548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332655"/>
            <a:ext cx="8194608" cy="6059379"/>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668773" y="620688"/>
            <a:ext cx="7776864" cy="4431983"/>
          </a:xfrm>
          <a:prstGeom prst="rect">
            <a:avLst/>
          </a:prstGeom>
          <a:noFill/>
          <a:ln>
            <a:noFill/>
          </a:ln>
        </p:spPr>
        <p:txBody>
          <a:bodyPr wrap="square" rtlCol="0">
            <a:spAutoFit/>
          </a:bodyPr>
          <a:lstStyle/>
          <a:p>
            <a:pPr algn="ctr"/>
            <a:r>
              <a:rPr lang="en-GB" sz="3200" b="1" dirty="0">
                <a:solidFill>
                  <a:srgbClr val="E85803"/>
                </a:solidFill>
                <a:latin typeface="Tahoma" panose="020B0604030504040204" pitchFamily="34" charset="0"/>
              </a:rPr>
              <a:t>Market Research</a:t>
            </a:r>
          </a:p>
          <a:p>
            <a:pPr algn="ctr"/>
            <a:endParaRPr lang="en-GB" sz="1600" dirty="0">
              <a:latin typeface="Tahoma" panose="020B0604030504040204" pitchFamily="34" charset="0"/>
            </a:endParaRPr>
          </a:p>
          <a:p>
            <a:pPr algn="ctr"/>
            <a:r>
              <a:rPr lang="en-GB" dirty="0" smtClean="0">
                <a:latin typeface="Tahoma" panose="020B0604030504040204" pitchFamily="34" charset="0"/>
              </a:rPr>
              <a:t>For our survey, we need to ask a closed, multiple- choice question. This is short question that can only be answered by selecting one of the possible answers.</a:t>
            </a:r>
          </a:p>
          <a:p>
            <a:pPr algn="ctr"/>
            <a:endParaRPr lang="en-GB" dirty="0">
              <a:latin typeface="Tahoma" panose="020B0604030504040204" pitchFamily="34" charset="0"/>
            </a:endParaRPr>
          </a:p>
          <a:p>
            <a:pPr algn="ctr"/>
            <a:r>
              <a:rPr lang="en-GB" dirty="0" smtClean="0">
                <a:solidFill>
                  <a:srgbClr val="E85803"/>
                </a:solidFill>
                <a:latin typeface="Tahoma" panose="020B0604030504040204" pitchFamily="34" charset="0"/>
              </a:rPr>
              <a:t>For example, which animal do you prefer? Dogs, cats or horses?</a:t>
            </a:r>
          </a:p>
          <a:p>
            <a:pPr algn="ctr"/>
            <a:endParaRPr lang="en-GB" dirty="0" smtClean="0">
              <a:solidFill>
                <a:srgbClr val="E85803"/>
              </a:solidFill>
              <a:latin typeface="Tahoma" panose="020B0604030504040204" pitchFamily="34" charset="0"/>
            </a:endParaRPr>
          </a:p>
          <a:p>
            <a:pPr algn="ctr"/>
            <a:r>
              <a:rPr lang="en-GB" dirty="0" smtClean="0">
                <a:solidFill>
                  <a:srgbClr val="E85803"/>
                </a:solidFill>
                <a:latin typeface="Tahoma" panose="020B0604030504040204" pitchFamily="34" charset="0"/>
              </a:rPr>
              <a:t>Not, “what is your favourite animal?” This is an open question as it could have a wide range of answers.</a:t>
            </a:r>
          </a:p>
          <a:p>
            <a:pPr algn="ctr"/>
            <a:endParaRPr lang="en-GB" dirty="0">
              <a:latin typeface="Tahoma" panose="020B0604030504040204" pitchFamily="34" charset="0"/>
            </a:endParaRPr>
          </a:p>
          <a:p>
            <a:pPr algn="ctr"/>
            <a:r>
              <a:rPr lang="en-GB" dirty="0" smtClean="0">
                <a:latin typeface="Tahoma" panose="020B0604030504040204" pitchFamily="34" charset="0"/>
              </a:rPr>
              <a:t>By asking our participants to choose the food product option they would like the most out of your ideas, we will be able to decide if people will want to buy our products or not. This will help us make a final decision about what to make.</a:t>
            </a:r>
            <a:endParaRPr lang="en-GB" sz="2800" dirty="0">
              <a:latin typeface="Tahoma" panose="020B060403050404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8567" y="5060478"/>
            <a:ext cx="2401169" cy="160078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107024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764704"/>
            <a:ext cx="8194608" cy="5616624"/>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755576" y="1052736"/>
            <a:ext cx="7704856" cy="4401205"/>
          </a:xfrm>
          <a:prstGeom prst="rect">
            <a:avLst/>
          </a:prstGeom>
          <a:noFill/>
          <a:ln>
            <a:noFill/>
          </a:ln>
        </p:spPr>
        <p:txBody>
          <a:bodyPr wrap="square" rtlCol="0">
            <a:spAutoFit/>
          </a:bodyPr>
          <a:lstStyle/>
          <a:p>
            <a:pPr algn="ctr"/>
            <a:r>
              <a:rPr lang="en-GB" sz="3200" b="1" dirty="0" smtClean="0">
                <a:solidFill>
                  <a:srgbClr val="E85803"/>
                </a:solidFill>
                <a:latin typeface="Tahoma" panose="020B0604030504040204" pitchFamily="34" charset="0"/>
              </a:rPr>
              <a:t>Task 1: collecting data</a:t>
            </a:r>
            <a:endParaRPr lang="en-GB" sz="3200" b="1" dirty="0">
              <a:solidFill>
                <a:srgbClr val="E85803"/>
              </a:solidFill>
              <a:latin typeface="Tahoma" panose="020B0604030504040204" pitchFamily="34" charset="0"/>
            </a:endParaRPr>
          </a:p>
          <a:p>
            <a:pPr algn="ctr"/>
            <a:endParaRPr lang="en-GB" sz="1600" dirty="0">
              <a:latin typeface="Tahoma" panose="020B0604030504040204" pitchFamily="34" charset="0"/>
            </a:endParaRPr>
          </a:p>
          <a:p>
            <a:pPr algn="ctr"/>
            <a:r>
              <a:rPr lang="en-GB" dirty="0" smtClean="0">
                <a:latin typeface="Tahoma" panose="020B0604030504040204" pitchFamily="34" charset="0"/>
              </a:rPr>
              <a:t>Write your research question. For example: Which healthy lunch product is the most popular with children at our school?</a:t>
            </a:r>
          </a:p>
          <a:p>
            <a:pPr algn="ctr"/>
            <a:endParaRPr lang="en-GB" dirty="0">
              <a:latin typeface="Tahoma" panose="020B0604030504040204" pitchFamily="34" charset="0"/>
            </a:endParaRPr>
          </a:p>
          <a:p>
            <a:pPr algn="ctr"/>
            <a:r>
              <a:rPr lang="en-GB" dirty="0" smtClean="0">
                <a:solidFill>
                  <a:srgbClr val="E85803"/>
                </a:solidFill>
                <a:latin typeface="Tahoma" panose="020B0604030504040204" pitchFamily="34" charset="0"/>
              </a:rPr>
              <a:t>Within your group, you could all use </a:t>
            </a:r>
            <a:r>
              <a:rPr lang="en-GB" dirty="0">
                <a:solidFill>
                  <a:srgbClr val="E85803"/>
                </a:solidFill>
                <a:latin typeface="Tahoma" panose="020B0604030504040204" pitchFamily="34" charset="0"/>
              </a:rPr>
              <a:t>a slightly different research question e.g. one </a:t>
            </a:r>
            <a:r>
              <a:rPr lang="en-GB" dirty="0" smtClean="0">
                <a:solidFill>
                  <a:srgbClr val="E85803"/>
                </a:solidFill>
                <a:latin typeface="Tahoma" panose="020B0604030504040204" pitchFamily="34" charset="0"/>
              </a:rPr>
              <a:t>person </a:t>
            </a:r>
            <a:r>
              <a:rPr lang="en-GB" dirty="0">
                <a:solidFill>
                  <a:srgbClr val="E85803"/>
                </a:solidFill>
                <a:latin typeface="Tahoma" panose="020B0604030504040204" pitchFamily="34" charset="0"/>
              </a:rPr>
              <a:t>could collect data from </a:t>
            </a:r>
            <a:r>
              <a:rPr lang="en-GB" dirty="0" smtClean="0">
                <a:solidFill>
                  <a:srgbClr val="E85803"/>
                </a:solidFill>
                <a:latin typeface="Tahoma" panose="020B0604030504040204" pitchFamily="34" charset="0"/>
              </a:rPr>
              <a:t>just boys </a:t>
            </a:r>
            <a:r>
              <a:rPr lang="en-GB" dirty="0">
                <a:solidFill>
                  <a:srgbClr val="E85803"/>
                </a:solidFill>
                <a:latin typeface="Tahoma" panose="020B0604030504040204" pitchFamily="34" charset="0"/>
              </a:rPr>
              <a:t>and another could collect data from girls- this will also give </a:t>
            </a:r>
            <a:r>
              <a:rPr lang="en-GB" dirty="0" smtClean="0">
                <a:solidFill>
                  <a:srgbClr val="E85803"/>
                </a:solidFill>
                <a:latin typeface="Tahoma" panose="020B0604030504040204" pitchFamily="34" charset="0"/>
              </a:rPr>
              <a:t>you </a:t>
            </a:r>
            <a:r>
              <a:rPr lang="en-GB" dirty="0">
                <a:solidFill>
                  <a:srgbClr val="E85803"/>
                </a:solidFill>
                <a:latin typeface="Tahoma" panose="020B0604030504040204" pitchFamily="34" charset="0"/>
              </a:rPr>
              <a:t>information about who </a:t>
            </a:r>
            <a:r>
              <a:rPr lang="en-GB" dirty="0" smtClean="0">
                <a:solidFill>
                  <a:srgbClr val="E85803"/>
                </a:solidFill>
                <a:latin typeface="Tahoma" panose="020B0604030504040204" pitchFamily="34" charset="0"/>
              </a:rPr>
              <a:t>target </a:t>
            </a:r>
            <a:r>
              <a:rPr lang="en-GB" dirty="0">
                <a:solidFill>
                  <a:srgbClr val="E85803"/>
                </a:solidFill>
                <a:latin typeface="Tahoma" panose="020B0604030504040204" pitchFamily="34" charset="0"/>
              </a:rPr>
              <a:t>target market could </a:t>
            </a:r>
            <a:r>
              <a:rPr lang="en-GB" dirty="0" smtClean="0">
                <a:solidFill>
                  <a:srgbClr val="E85803"/>
                </a:solidFill>
                <a:latin typeface="Tahoma" panose="020B0604030504040204" pitchFamily="34" charset="0"/>
              </a:rPr>
              <a:t>be.</a:t>
            </a:r>
          </a:p>
          <a:p>
            <a:pPr algn="ctr"/>
            <a:endParaRPr lang="en-GB" dirty="0">
              <a:latin typeface="Tahoma" panose="020B0604030504040204" pitchFamily="34" charset="0"/>
            </a:endParaRPr>
          </a:p>
          <a:p>
            <a:pPr algn="ctr"/>
            <a:r>
              <a:rPr lang="en-GB" dirty="0" smtClean="0">
                <a:latin typeface="Tahoma" panose="020B0604030504040204" pitchFamily="34" charset="0"/>
              </a:rPr>
              <a:t>Ask as many participants as possible and record your results using a tally chart.</a:t>
            </a:r>
          </a:p>
          <a:p>
            <a:pPr algn="ctr"/>
            <a:endParaRPr lang="en-GB" sz="2000" dirty="0">
              <a:solidFill>
                <a:srgbClr val="4F81BD"/>
              </a:solidFill>
              <a:latin typeface="Tahoma" panose="020B0604030504040204" pitchFamily="34" charset="0"/>
            </a:endParaRPr>
          </a:p>
          <a:p>
            <a:pPr algn="ctr"/>
            <a:endParaRPr lang="en-GB" sz="3200" dirty="0">
              <a:solidFill>
                <a:srgbClr val="4F81BD"/>
              </a:solidFill>
              <a:latin typeface="Tahoma" panose="020B0604030504040204"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619366"/>
            <a:ext cx="3011789" cy="200785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1479221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260648"/>
            <a:ext cx="8194608" cy="6264696"/>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683568" y="476672"/>
            <a:ext cx="7704856" cy="2031325"/>
          </a:xfrm>
          <a:prstGeom prst="rect">
            <a:avLst/>
          </a:prstGeom>
          <a:noFill/>
          <a:ln>
            <a:noFill/>
          </a:ln>
        </p:spPr>
        <p:txBody>
          <a:bodyPr wrap="square" rtlCol="0">
            <a:spAutoFit/>
          </a:bodyPr>
          <a:lstStyle/>
          <a:p>
            <a:pPr algn="ctr"/>
            <a:r>
              <a:rPr lang="en-GB" sz="3200" b="1" dirty="0" smtClean="0">
                <a:solidFill>
                  <a:srgbClr val="E85803"/>
                </a:solidFill>
                <a:latin typeface="Tahoma" panose="020B0604030504040204" pitchFamily="34" charset="0"/>
              </a:rPr>
              <a:t>Task 2: drawing a bar chart</a:t>
            </a:r>
          </a:p>
          <a:p>
            <a:pPr algn="ctr"/>
            <a:endParaRPr lang="en-GB" sz="1400" dirty="0">
              <a:solidFill>
                <a:srgbClr val="FF0000"/>
              </a:solidFill>
              <a:latin typeface="Tahoma" panose="020B0604030504040204" pitchFamily="34" charset="0"/>
            </a:endParaRPr>
          </a:p>
          <a:p>
            <a:pPr algn="ctr"/>
            <a:r>
              <a:rPr lang="en-GB" sz="2400" dirty="0" smtClean="0">
                <a:latin typeface="Tahoma" panose="020B0604030504040204" pitchFamily="34" charset="0"/>
              </a:rPr>
              <a:t>You have 1 minute to tell your partner everything you know about bar charts!</a:t>
            </a:r>
          </a:p>
          <a:p>
            <a:pPr algn="ctr"/>
            <a:endParaRPr lang="en-GB" sz="1600" dirty="0">
              <a:solidFill>
                <a:schemeClr val="accent1"/>
              </a:solidFill>
              <a:latin typeface="Tahoma" panose="020B0604030504040204" pitchFamily="34" charset="0"/>
            </a:endParaRPr>
          </a:p>
          <a:p>
            <a:pPr algn="ctr"/>
            <a:endParaRPr lang="en-GB" sz="1600" dirty="0">
              <a:solidFill>
                <a:srgbClr val="4F81BD"/>
              </a:solidFill>
              <a:latin typeface="Tahoma" panose="020B0604030504040204" pitchFamily="34"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0" t="19034" r="4000" b="8801"/>
          <a:stretch/>
        </p:blipFill>
        <p:spPr bwMode="auto">
          <a:xfrm>
            <a:off x="1835696" y="2276872"/>
            <a:ext cx="5222204" cy="40658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4189424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510448" y="1124743"/>
            <a:ext cx="8194608" cy="5536895"/>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755324" y="1398660"/>
            <a:ext cx="7704856" cy="5078313"/>
          </a:xfrm>
          <a:prstGeom prst="rect">
            <a:avLst/>
          </a:prstGeom>
          <a:noFill/>
          <a:ln>
            <a:noFill/>
          </a:ln>
        </p:spPr>
        <p:txBody>
          <a:bodyPr wrap="square" rtlCol="0">
            <a:spAutoFit/>
          </a:bodyPr>
          <a:lstStyle/>
          <a:p>
            <a:pPr algn="ctr"/>
            <a:r>
              <a:rPr lang="en-GB" sz="3600" b="1" dirty="0" smtClean="0">
                <a:solidFill>
                  <a:srgbClr val="E85803"/>
                </a:solidFill>
                <a:latin typeface="Tahoma" panose="020B0604030504040204" pitchFamily="34" charset="0"/>
              </a:rPr>
              <a:t>Task 2: drawing a bar chart</a:t>
            </a:r>
          </a:p>
          <a:p>
            <a:pPr algn="ctr"/>
            <a:endParaRPr lang="en-GB" sz="1400" dirty="0">
              <a:solidFill>
                <a:srgbClr val="FF0000"/>
              </a:solidFill>
              <a:latin typeface="Tahoma" panose="020B0604030504040204" pitchFamily="34" charset="0"/>
            </a:endParaRPr>
          </a:p>
          <a:p>
            <a:pPr algn="ctr"/>
            <a:endParaRPr lang="en-GB" dirty="0">
              <a:latin typeface="Tahoma" panose="020B0604030504040204" pitchFamily="34" charset="0"/>
            </a:endParaRPr>
          </a:p>
          <a:p>
            <a:pPr marL="342900" indent="-342900" algn="ctr">
              <a:lnSpc>
                <a:spcPct val="150000"/>
              </a:lnSpc>
              <a:buFontTx/>
              <a:buChar char="-"/>
            </a:pPr>
            <a:r>
              <a:rPr lang="en-GB" sz="2000" dirty="0" smtClean="0">
                <a:latin typeface="Tahoma" panose="020B0604030504040204" pitchFamily="34" charset="0"/>
              </a:rPr>
              <a:t>All bars have equal widths.</a:t>
            </a:r>
          </a:p>
          <a:p>
            <a:pPr marL="342900" indent="-342900" algn="ctr">
              <a:lnSpc>
                <a:spcPct val="150000"/>
              </a:lnSpc>
              <a:buFontTx/>
              <a:buChar char="-"/>
            </a:pPr>
            <a:r>
              <a:rPr lang="en-GB" sz="2000" dirty="0" smtClean="0">
                <a:solidFill>
                  <a:srgbClr val="E85803"/>
                </a:solidFill>
                <a:latin typeface="Tahoma" panose="020B0604030504040204" pitchFamily="34" charset="0"/>
              </a:rPr>
              <a:t>There is a gap between each bar.</a:t>
            </a:r>
          </a:p>
          <a:p>
            <a:pPr marL="342900" indent="-342900" algn="ctr">
              <a:lnSpc>
                <a:spcPct val="150000"/>
              </a:lnSpc>
              <a:buFontTx/>
              <a:buChar char="-"/>
            </a:pPr>
            <a:r>
              <a:rPr lang="en-GB" sz="2000" dirty="0" smtClean="0">
                <a:latin typeface="Tahoma" panose="020B0604030504040204" pitchFamily="34" charset="0"/>
              </a:rPr>
              <a:t>Bars can be drawn horizontally or vertically.</a:t>
            </a:r>
          </a:p>
          <a:p>
            <a:pPr algn="ctr">
              <a:lnSpc>
                <a:spcPct val="150000"/>
              </a:lnSpc>
            </a:pPr>
            <a:r>
              <a:rPr lang="en-GB" sz="2000" dirty="0" smtClean="0">
                <a:solidFill>
                  <a:srgbClr val="E85803"/>
                </a:solidFill>
                <a:latin typeface="Tahoma" panose="020B0604030504040204" pitchFamily="34" charset="0"/>
              </a:rPr>
              <a:t>- When </a:t>
            </a:r>
            <a:r>
              <a:rPr lang="en-GB" sz="2000" dirty="0">
                <a:solidFill>
                  <a:srgbClr val="E85803"/>
                </a:solidFill>
                <a:latin typeface="Tahoma" panose="020B0604030504040204" pitchFamily="34" charset="0"/>
              </a:rPr>
              <a:t>deciding on a </a:t>
            </a:r>
            <a:r>
              <a:rPr lang="en-GB" sz="2000" dirty="0" smtClean="0">
                <a:solidFill>
                  <a:srgbClr val="E85803"/>
                </a:solidFill>
                <a:latin typeface="Tahoma" panose="020B0604030504040204" pitchFamily="34" charset="0"/>
              </a:rPr>
              <a:t>scale, </a:t>
            </a:r>
            <a:r>
              <a:rPr lang="en-GB" sz="2000" dirty="0">
                <a:solidFill>
                  <a:srgbClr val="E85803"/>
                </a:solidFill>
                <a:latin typeface="Tahoma" panose="020B0604030504040204" pitchFamily="34" charset="0"/>
              </a:rPr>
              <a:t>look at the data you have collected to see how large your range is.</a:t>
            </a:r>
          </a:p>
          <a:p>
            <a:pPr marL="342900" indent="-342900" algn="ctr">
              <a:lnSpc>
                <a:spcPct val="150000"/>
              </a:lnSpc>
              <a:buFontTx/>
              <a:buChar char="-"/>
            </a:pPr>
            <a:r>
              <a:rPr lang="en-GB" sz="2000" dirty="0" smtClean="0">
                <a:latin typeface="Tahoma" panose="020B0604030504040204" pitchFamily="34" charset="0"/>
              </a:rPr>
              <a:t>Your </a:t>
            </a:r>
            <a:r>
              <a:rPr lang="en-GB" sz="2000" dirty="0">
                <a:latin typeface="Tahoma" panose="020B0604030504040204" pitchFamily="34" charset="0"/>
              </a:rPr>
              <a:t>scale should go up in regular </a:t>
            </a:r>
            <a:r>
              <a:rPr lang="en-GB" sz="2000" dirty="0" smtClean="0">
                <a:latin typeface="Tahoma" panose="020B0604030504040204" pitchFamily="34" charset="0"/>
              </a:rPr>
              <a:t>intervals.</a:t>
            </a:r>
          </a:p>
          <a:p>
            <a:pPr marL="457200" indent="-457200" algn="ctr">
              <a:lnSpc>
                <a:spcPct val="150000"/>
              </a:lnSpc>
              <a:buFontTx/>
              <a:buChar char="-"/>
            </a:pPr>
            <a:r>
              <a:rPr lang="en-GB" sz="2000" dirty="0" smtClean="0">
                <a:solidFill>
                  <a:srgbClr val="E85803"/>
                </a:solidFill>
                <a:latin typeface="Tahoma" panose="020B0604030504040204" pitchFamily="34" charset="0"/>
              </a:rPr>
              <a:t>Remember to use a ruler!</a:t>
            </a:r>
            <a:endParaRPr lang="en-GB" sz="3200" dirty="0">
              <a:solidFill>
                <a:srgbClr val="E85803"/>
              </a:solidFill>
              <a:latin typeface="Tahoma" panose="020B0604030504040204" pitchFamily="34" charset="0"/>
            </a:endParaRPr>
          </a:p>
          <a:p>
            <a:pPr marL="457200" indent="-457200" algn="ctr">
              <a:lnSpc>
                <a:spcPct val="150000"/>
              </a:lnSpc>
              <a:buFontTx/>
              <a:buChar char="-"/>
            </a:pPr>
            <a:r>
              <a:rPr lang="en-GB" sz="2000" dirty="0" smtClean="0">
                <a:latin typeface="Tahoma" panose="020B0604030504040204" pitchFamily="34" charset="0"/>
              </a:rPr>
              <a:t>A </a:t>
            </a:r>
            <a:r>
              <a:rPr lang="en-GB" sz="2000" dirty="0">
                <a:latin typeface="Tahoma" panose="020B0604030504040204" pitchFamily="34" charset="0"/>
              </a:rPr>
              <a:t>bar chart is used to display discrete data</a:t>
            </a:r>
            <a:r>
              <a:rPr lang="en-GB" sz="2000" dirty="0">
                <a:solidFill>
                  <a:schemeClr val="accent1"/>
                </a:solidFill>
                <a:latin typeface="Tahoma" panose="020B0604030504040204" pitchFamily="34" charset="0"/>
              </a:rPr>
              <a:t>.</a:t>
            </a:r>
          </a:p>
          <a:p>
            <a:pPr algn="ctr"/>
            <a:endParaRPr lang="en-GB" sz="1600" dirty="0">
              <a:solidFill>
                <a:srgbClr val="4F81BD"/>
              </a:solidFill>
              <a:latin typeface="Tahoma" panose="020B0604030504040204" pitchFamily="34"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418030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449471" y="209409"/>
            <a:ext cx="8194608" cy="6336704"/>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Explosion 1 10"/>
          <p:cNvSpPr/>
          <p:nvPr/>
        </p:nvSpPr>
        <p:spPr>
          <a:xfrm>
            <a:off x="6372200" y="5013354"/>
            <a:ext cx="2376264" cy="1286538"/>
          </a:xfrm>
          <a:prstGeom prst="irregularSeal1">
            <a:avLst/>
          </a:prstGeom>
          <a:solidFill>
            <a:srgbClr val="FF339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 name="Explosion 1 8"/>
          <p:cNvSpPr/>
          <p:nvPr/>
        </p:nvSpPr>
        <p:spPr>
          <a:xfrm>
            <a:off x="439804" y="4942389"/>
            <a:ext cx="2005136" cy="1471204"/>
          </a:xfrm>
          <a:prstGeom prst="irregularSeal1">
            <a:avLst/>
          </a:prstGeom>
          <a:solidFill>
            <a:srgbClr val="FF339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0" name="TextBox 9"/>
          <p:cNvSpPr txBox="1"/>
          <p:nvPr/>
        </p:nvSpPr>
        <p:spPr>
          <a:xfrm>
            <a:off x="758296" y="5262492"/>
            <a:ext cx="1368152" cy="646331"/>
          </a:xfrm>
          <a:prstGeom prst="rect">
            <a:avLst/>
          </a:prstGeom>
          <a:noFill/>
        </p:spPr>
        <p:txBody>
          <a:bodyPr wrap="square" rtlCol="0">
            <a:spAutoFit/>
          </a:bodyPr>
          <a:lstStyle/>
          <a:p>
            <a:pPr algn="ctr"/>
            <a:r>
              <a:rPr lang="en-GB" sz="1200" dirty="0" smtClean="0">
                <a:solidFill>
                  <a:schemeClr val="bg1"/>
                </a:solidFill>
                <a:latin typeface="Tahoma" panose="020B0604030504040204" pitchFamily="34" charset="0"/>
              </a:rPr>
              <a:t>The scale increases in regular intervals</a:t>
            </a:r>
            <a:endParaRPr lang="en-GB" sz="1200" dirty="0">
              <a:solidFill>
                <a:schemeClr val="bg1"/>
              </a:solidFill>
              <a:latin typeface="Tahoma" panose="020B0604030504040204" pitchFamily="34" charset="0"/>
            </a:endParaRPr>
          </a:p>
        </p:txBody>
      </p:sp>
      <p:sp>
        <p:nvSpPr>
          <p:cNvPr id="2" name="TextBox 1"/>
          <p:cNvSpPr txBox="1"/>
          <p:nvPr/>
        </p:nvSpPr>
        <p:spPr>
          <a:xfrm>
            <a:off x="6199332" y="5502734"/>
            <a:ext cx="2722000" cy="307777"/>
          </a:xfrm>
          <a:prstGeom prst="rect">
            <a:avLst/>
          </a:prstGeom>
          <a:noFill/>
        </p:spPr>
        <p:txBody>
          <a:bodyPr wrap="square" rtlCol="0">
            <a:spAutoFit/>
          </a:bodyPr>
          <a:lstStyle/>
          <a:p>
            <a:pPr algn="ctr"/>
            <a:r>
              <a:rPr lang="en-GB" sz="1400" dirty="0" smtClean="0">
                <a:solidFill>
                  <a:schemeClr val="bg1"/>
                </a:solidFill>
                <a:latin typeface="Tahoma" panose="020B0604030504040204" pitchFamily="34" charset="0"/>
              </a:rPr>
              <a:t>Discrete categories</a:t>
            </a:r>
            <a:endParaRPr lang="en-GB" sz="1400" dirty="0">
              <a:solidFill>
                <a:schemeClr val="bg1"/>
              </a:solidFill>
              <a:latin typeface="Tahoma" panose="020B0604030504040204" pitchFamily="34" charset="0"/>
            </a:endParaRPr>
          </a:p>
        </p:txBody>
      </p:sp>
      <p:sp>
        <p:nvSpPr>
          <p:cNvPr id="12" name="Explosion 1 11"/>
          <p:cNvSpPr/>
          <p:nvPr/>
        </p:nvSpPr>
        <p:spPr>
          <a:xfrm>
            <a:off x="344894" y="743448"/>
            <a:ext cx="2260193" cy="1286538"/>
          </a:xfrm>
          <a:prstGeom prst="irregularSeal1">
            <a:avLst/>
          </a:prstGeom>
          <a:solidFill>
            <a:srgbClr val="FF339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 name="TextBox 6"/>
          <p:cNvSpPr txBox="1"/>
          <p:nvPr/>
        </p:nvSpPr>
        <p:spPr>
          <a:xfrm>
            <a:off x="449471" y="1125107"/>
            <a:ext cx="1985802" cy="523220"/>
          </a:xfrm>
          <a:prstGeom prst="rect">
            <a:avLst/>
          </a:prstGeom>
          <a:noFill/>
        </p:spPr>
        <p:txBody>
          <a:bodyPr wrap="square" rtlCol="0">
            <a:spAutoFit/>
          </a:bodyPr>
          <a:lstStyle/>
          <a:p>
            <a:pPr algn="ctr"/>
            <a:r>
              <a:rPr lang="en-GB" sz="1400" dirty="0" smtClean="0">
                <a:solidFill>
                  <a:schemeClr val="bg1"/>
                </a:solidFill>
                <a:latin typeface="Tahoma" panose="020B0604030504040204" pitchFamily="34" charset="0"/>
              </a:rPr>
              <a:t>Spaces between </a:t>
            </a:r>
          </a:p>
          <a:p>
            <a:pPr algn="ctr"/>
            <a:r>
              <a:rPr lang="en-GB" sz="1400" dirty="0" smtClean="0">
                <a:solidFill>
                  <a:schemeClr val="bg1"/>
                </a:solidFill>
                <a:latin typeface="Tahoma" panose="020B0604030504040204" pitchFamily="34" charset="0"/>
              </a:rPr>
              <a:t>bars</a:t>
            </a:r>
            <a:endParaRPr lang="en-GB" sz="1400" dirty="0">
              <a:solidFill>
                <a:schemeClr val="bg1"/>
              </a:solidFill>
              <a:latin typeface="Tahoma" panose="020B0604030504040204" pitchFamily="34" charset="0"/>
            </a:endParaRPr>
          </a:p>
        </p:txBody>
      </p:sp>
      <p:sp>
        <p:nvSpPr>
          <p:cNvPr id="3" name="TextBox 2"/>
          <p:cNvSpPr txBox="1"/>
          <p:nvPr/>
        </p:nvSpPr>
        <p:spPr>
          <a:xfrm>
            <a:off x="2333175" y="1198989"/>
            <a:ext cx="5100987" cy="707886"/>
          </a:xfrm>
          <a:prstGeom prst="rect">
            <a:avLst/>
          </a:prstGeom>
          <a:noFill/>
        </p:spPr>
        <p:txBody>
          <a:bodyPr wrap="square" rtlCol="0">
            <a:spAutoFit/>
          </a:bodyPr>
          <a:lstStyle/>
          <a:p>
            <a:pPr algn="ctr"/>
            <a:r>
              <a:rPr lang="en-GB" sz="2000" b="1" u="sng" dirty="0">
                <a:latin typeface="Tahoma" panose="020B0604030504040204" pitchFamily="34" charset="0"/>
              </a:rPr>
              <a:t>W</a:t>
            </a:r>
            <a:r>
              <a:rPr lang="en-GB" sz="2000" b="1" u="sng" dirty="0" smtClean="0">
                <a:latin typeface="Tahoma" panose="020B0604030504040204" pitchFamily="34" charset="0"/>
              </a:rPr>
              <a:t>hat title should we give this bar chart?</a:t>
            </a:r>
            <a:endParaRPr lang="en-GB" sz="2000" b="1" u="sng" dirty="0">
              <a:latin typeface="Tahoma" panose="020B0604030504040204" pitchFamily="34" charset="0"/>
            </a:endParaRPr>
          </a:p>
        </p:txBody>
      </p:sp>
      <p:cxnSp>
        <p:nvCxnSpPr>
          <p:cNvPr id="24" name="Straight Arrow Connector 23"/>
          <p:cNvCxnSpPr/>
          <p:nvPr/>
        </p:nvCxnSpPr>
        <p:spPr>
          <a:xfrm>
            <a:off x="1835696" y="1648327"/>
            <a:ext cx="1224136" cy="3200954"/>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7" name="Explosion 1 26"/>
          <p:cNvSpPr/>
          <p:nvPr/>
        </p:nvSpPr>
        <p:spPr>
          <a:xfrm>
            <a:off x="7119205" y="1546164"/>
            <a:ext cx="2260193" cy="1605432"/>
          </a:xfrm>
          <a:prstGeom prst="irregularSeal1">
            <a:avLst/>
          </a:prstGeom>
          <a:solidFill>
            <a:srgbClr val="FF339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8" name="TextBox 27"/>
          <p:cNvSpPr txBox="1"/>
          <p:nvPr/>
        </p:nvSpPr>
        <p:spPr>
          <a:xfrm>
            <a:off x="7434161" y="1970256"/>
            <a:ext cx="1573088" cy="738664"/>
          </a:xfrm>
          <a:prstGeom prst="rect">
            <a:avLst/>
          </a:prstGeom>
          <a:noFill/>
        </p:spPr>
        <p:txBody>
          <a:bodyPr wrap="square" rtlCol="0">
            <a:spAutoFit/>
          </a:bodyPr>
          <a:lstStyle/>
          <a:p>
            <a:pPr algn="ctr"/>
            <a:r>
              <a:rPr lang="en-GB" sz="1400" dirty="0" smtClean="0">
                <a:solidFill>
                  <a:schemeClr val="bg1"/>
                </a:solidFill>
                <a:latin typeface="Tahoma" panose="020B0604030504040204" pitchFamily="34" charset="0"/>
              </a:rPr>
              <a:t>Bars can be vertical or horizontal</a:t>
            </a:r>
            <a:endParaRPr lang="en-GB" sz="1400" dirty="0">
              <a:solidFill>
                <a:schemeClr val="bg1"/>
              </a:solidFill>
              <a:latin typeface="Tahoma" panose="020B0604030504040204" pitchFamily="34" charset="0"/>
            </a:endParaRPr>
          </a:p>
        </p:txBody>
      </p:sp>
      <p:graphicFrame>
        <p:nvGraphicFramePr>
          <p:cNvPr id="19" name="Chart 18"/>
          <p:cNvGraphicFramePr>
            <a:graphicFrameLocks/>
          </p:cNvGraphicFramePr>
          <p:nvPr>
            <p:extLst>
              <p:ext uri="{D42A27DB-BD31-4B8C-83A1-F6EECF244321}">
                <p14:modId xmlns:p14="http://schemas.microsoft.com/office/powerpoint/2010/main" val="4114848231"/>
              </p:ext>
            </p:extLst>
          </p:nvPr>
        </p:nvGraphicFramePr>
        <p:xfrm>
          <a:off x="1608823" y="1896121"/>
          <a:ext cx="5940660" cy="3303117"/>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Arrow Connector 21"/>
          <p:cNvCxnSpPr/>
          <p:nvPr/>
        </p:nvCxnSpPr>
        <p:spPr>
          <a:xfrm flipV="1">
            <a:off x="1294637" y="4149080"/>
            <a:ext cx="541059" cy="118437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796136" y="4365104"/>
            <a:ext cx="1638026" cy="113763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804248" y="4221088"/>
            <a:ext cx="629914" cy="1281646"/>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394647" y="5242715"/>
            <a:ext cx="2304256" cy="276999"/>
          </a:xfrm>
          <a:prstGeom prst="rect">
            <a:avLst/>
          </a:prstGeom>
          <a:noFill/>
        </p:spPr>
        <p:txBody>
          <a:bodyPr wrap="square" rtlCol="0">
            <a:spAutoFit/>
          </a:bodyPr>
          <a:lstStyle/>
          <a:p>
            <a:pPr algn="ctr"/>
            <a:r>
              <a:rPr lang="en-GB" sz="1200" dirty="0" smtClean="0"/>
              <a:t>Flavour</a:t>
            </a:r>
            <a:endParaRPr lang="en-GB" sz="1200" dirty="0"/>
          </a:p>
        </p:txBody>
      </p:sp>
      <p:sp>
        <p:nvSpPr>
          <p:cNvPr id="60" name="TextBox 59"/>
          <p:cNvSpPr txBox="1"/>
          <p:nvPr/>
        </p:nvSpPr>
        <p:spPr>
          <a:xfrm>
            <a:off x="1257706" y="2348880"/>
            <a:ext cx="369332" cy="1728192"/>
          </a:xfrm>
          <a:prstGeom prst="rect">
            <a:avLst/>
          </a:prstGeom>
          <a:noFill/>
        </p:spPr>
        <p:txBody>
          <a:bodyPr vert="vert270" wrap="square" rtlCol="0">
            <a:spAutoFit/>
          </a:bodyPr>
          <a:lstStyle/>
          <a:p>
            <a:pPr algn="ctr"/>
            <a:r>
              <a:rPr lang="en-GB" sz="1200" dirty="0" smtClean="0"/>
              <a:t>Number of votes</a:t>
            </a:r>
            <a:endParaRPr lang="en-GB" sz="1200" dirty="0"/>
          </a:p>
        </p:txBody>
      </p:sp>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269815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p:bldP spid="2" grpId="0"/>
      <p:bldP spid="12" grpId="0" animBg="1"/>
      <p:bldP spid="7" grpId="0"/>
      <p:bldP spid="27"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449229" y="233090"/>
            <a:ext cx="8194608" cy="6336704"/>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Explosion 1 10"/>
          <p:cNvSpPr/>
          <p:nvPr/>
        </p:nvSpPr>
        <p:spPr>
          <a:xfrm>
            <a:off x="251520" y="5321130"/>
            <a:ext cx="2376264" cy="1286538"/>
          </a:xfrm>
          <a:prstGeom prst="irregularSeal1">
            <a:avLst/>
          </a:prstGeom>
          <a:solidFill>
            <a:srgbClr val="FF339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aphicFrame>
        <p:nvGraphicFramePr>
          <p:cNvPr id="4" name="Chart 3"/>
          <p:cNvGraphicFramePr>
            <a:graphicFrameLocks/>
          </p:cNvGraphicFramePr>
          <p:nvPr>
            <p:extLst>
              <p:ext uri="{D42A27DB-BD31-4B8C-83A1-F6EECF244321}">
                <p14:modId xmlns:p14="http://schemas.microsoft.com/office/powerpoint/2010/main" val="1820393379"/>
              </p:ext>
            </p:extLst>
          </p:nvPr>
        </p:nvGraphicFramePr>
        <p:xfrm>
          <a:off x="1014756" y="1412776"/>
          <a:ext cx="7128792"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9" name="Explosion 1 8"/>
          <p:cNvSpPr/>
          <p:nvPr/>
        </p:nvSpPr>
        <p:spPr>
          <a:xfrm>
            <a:off x="6671320" y="5321130"/>
            <a:ext cx="2005136" cy="1471204"/>
          </a:xfrm>
          <a:prstGeom prst="irregularSeal1">
            <a:avLst/>
          </a:prstGeom>
          <a:solidFill>
            <a:srgbClr val="FF339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0" name="TextBox 9"/>
          <p:cNvSpPr txBox="1"/>
          <p:nvPr/>
        </p:nvSpPr>
        <p:spPr>
          <a:xfrm>
            <a:off x="6989812" y="5641233"/>
            <a:ext cx="1368152" cy="646331"/>
          </a:xfrm>
          <a:prstGeom prst="rect">
            <a:avLst/>
          </a:prstGeom>
          <a:noFill/>
        </p:spPr>
        <p:txBody>
          <a:bodyPr wrap="square" rtlCol="0">
            <a:spAutoFit/>
          </a:bodyPr>
          <a:lstStyle/>
          <a:p>
            <a:pPr algn="ctr"/>
            <a:r>
              <a:rPr lang="en-GB" sz="1200" dirty="0" smtClean="0">
                <a:solidFill>
                  <a:schemeClr val="bg1"/>
                </a:solidFill>
                <a:latin typeface="Tahoma" panose="020B0604030504040204" pitchFamily="34" charset="0"/>
              </a:rPr>
              <a:t>The scale increases in regular intervals</a:t>
            </a:r>
            <a:endParaRPr lang="en-GB" sz="1200" dirty="0">
              <a:solidFill>
                <a:schemeClr val="bg1"/>
              </a:solidFill>
              <a:latin typeface="Tahoma" panose="020B0604030504040204" pitchFamily="34" charset="0"/>
            </a:endParaRPr>
          </a:p>
        </p:txBody>
      </p:sp>
      <p:sp>
        <p:nvSpPr>
          <p:cNvPr id="2" name="TextBox 1"/>
          <p:cNvSpPr txBox="1"/>
          <p:nvPr/>
        </p:nvSpPr>
        <p:spPr>
          <a:xfrm>
            <a:off x="78652" y="5810510"/>
            <a:ext cx="2722000" cy="307777"/>
          </a:xfrm>
          <a:prstGeom prst="rect">
            <a:avLst/>
          </a:prstGeom>
          <a:noFill/>
        </p:spPr>
        <p:txBody>
          <a:bodyPr wrap="square" rtlCol="0">
            <a:spAutoFit/>
          </a:bodyPr>
          <a:lstStyle/>
          <a:p>
            <a:pPr algn="ctr"/>
            <a:r>
              <a:rPr lang="en-GB" sz="1400" dirty="0" smtClean="0">
                <a:solidFill>
                  <a:schemeClr val="bg1"/>
                </a:solidFill>
                <a:latin typeface="Tahoma" panose="020B0604030504040204" pitchFamily="34" charset="0"/>
              </a:rPr>
              <a:t>Discrete categories</a:t>
            </a:r>
            <a:endParaRPr lang="en-GB" sz="1400" dirty="0">
              <a:solidFill>
                <a:schemeClr val="bg1"/>
              </a:solidFill>
              <a:latin typeface="Tahoma" panose="020B0604030504040204" pitchFamily="34" charset="0"/>
            </a:endParaRPr>
          </a:p>
        </p:txBody>
      </p:sp>
      <p:sp>
        <p:nvSpPr>
          <p:cNvPr id="12" name="Explosion 1 11"/>
          <p:cNvSpPr/>
          <p:nvPr/>
        </p:nvSpPr>
        <p:spPr>
          <a:xfrm>
            <a:off x="91140" y="361789"/>
            <a:ext cx="2260193" cy="1286538"/>
          </a:xfrm>
          <a:prstGeom prst="irregularSeal1">
            <a:avLst/>
          </a:prstGeom>
          <a:solidFill>
            <a:srgbClr val="FF339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 name="TextBox 6"/>
          <p:cNvSpPr txBox="1"/>
          <p:nvPr/>
        </p:nvSpPr>
        <p:spPr>
          <a:xfrm>
            <a:off x="195717" y="743448"/>
            <a:ext cx="1985802" cy="523220"/>
          </a:xfrm>
          <a:prstGeom prst="rect">
            <a:avLst/>
          </a:prstGeom>
          <a:noFill/>
        </p:spPr>
        <p:txBody>
          <a:bodyPr wrap="square" rtlCol="0">
            <a:spAutoFit/>
          </a:bodyPr>
          <a:lstStyle/>
          <a:p>
            <a:pPr algn="ctr"/>
            <a:r>
              <a:rPr lang="en-GB" sz="1400" dirty="0" smtClean="0">
                <a:solidFill>
                  <a:schemeClr val="bg1"/>
                </a:solidFill>
                <a:latin typeface="Tahoma" panose="020B0604030504040204" pitchFamily="34" charset="0"/>
              </a:rPr>
              <a:t>Spaces between </a:t>
            </a:r>
          </a:p>
          <a:p>
            <a:pPr algn="ctr"/>
            <a:r>
              <a:rPr lang="en-GB" sz="1400" dirty="0" smtClean="0">
                <a:solidFill>
                  <a:schemeClr val="bg1"/>
                </a:solidFill>
                <a:latin typeface="Tahoma" panose="020B0604030504040204" pitchFamily="34" charset="0"/>
              </a:rPr>
              <a:t>bars</a:t>
            </a:r>
            <a:endParaRPr lang="en-GB" sz="1400" dirty="0">
              <a:solidFill>
                <a:schemeClr val="bg1"/>
              </a:solidFill>
              <a:latin typeface="Tahoma" panose="020B0604030504040204" pitchFamily="34" charset="0"/>
            </a:endParaRPr>
          </a:p>
        </p:txBody>
      </p:sp>
      <p:sp>
        <p:nvSpPr>
          <p:cNvPr id="3" name="TextBox 2"/>
          <p:cNvSpPr txBox="1"/>
          <p:nvPr/>
        </p:nvSpPr>
        <p:spPr>
          <a:xfrm>
            <a:off x="2363676" y="611268"/>
            <a:ext cx="5100987" cy="830997"/>
          </a:xfrm>
          <a:prstGeom prst="rect">
            <a:avLst/>
          </a:prstGeom>
          <a:noFill/>
        </p:spPr>
        <p:txBody>
          <a:bodyPr wrap="square" rtlCol="0">
            <a:spAutoFit/>
          </a:bodyPr>
          <a:lstStyle/>
          <a:p>
            <a:pPr algn="ctr"/>
            <a:r>
              <a:rPr lang="en-GB" sz="2400" u="sng" dirty="0">
                <a:latin typeface="Tahoma" panose="020B0604030504040204" pitchFamily="34" charset="0"/>
              </a:rPr>
              <a:t>W</a:t>
            </a:r>
            <a:r>
              <a:rPr lang="en-GB" sz="2400" u="sng" dirty="0" smtClean="0">
                <a:latin typeface="Tahoma" panose="020B0604030504040204" pitchFamily="34" charset="0"/>
              </a:rPr>
              <a:t>hat title should we give this bar chart?</a:t>
            </a:r>
            <a:endParaRPr lang="en-GB" sz="2400" u="sng" dirty="0">
              <a:latin typeface="Tahoma" panose="020B0604030504040204" pitchFamily="34" charset="0"/>
            </a:endParaRPr>
          </a:p>
        </p:txBody>
      </p:sp>
      <p:cxnSp>
        <p:nvCxnSpPr>
          <p:cNvPr id="14" name="Straight Arrow Connector 13"/>
          <p:cNvCxnSpPr/>
          <p:nvPr/>
        </p:nvCxnSpPr>
        <p:spPr>
          <a:xfrm flipH="1" flipV="1">
            <a:off x="7142144" y="4869160"/>
            <a:ext cx="177248" cy="879796"/>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012160" y="4881232"/>
            <a:ext cx="1307232" cy="830011"/>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439652" y="4653136"/>
            <a:ext cx="252028" cy="1058107"/>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565666" y="1195887"/>
            <a:ext cx="342038" cy="1008977"/>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7" name="Explosion 1 26"/>
          <p:cNvSpPr/>
          <p:nvPr/>
        </p:nvSpPr>
        <p:spPr>
          <a:xfrm>
            <a:off x="6989813" y="1442265"/>
            <a:ext cx="2339574" cy="1709331"/>
          </a:xfrm>
          <a:prstGeom prst="irregularSeal1">
            <a:avLst/>
          </a:prstGeom>
          <a:solidFill>
            <a:srgbClr val="FF339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8" name="TextBox 27"/>
          <p:cNvSpPr txBox="1"/>
          <p:nvPr/>
        </p:nvSpPr>
        <p:spPr>
          <a:xfrm>
            <a:off x="7464663" y="1929943"/>
            <a:ext cx="1573088" cy="738664"/>
          </a:xfrm>
          <a:prstGeom prst="rect">
            <a:avLst/>
          </a:prstGeom>
          <a:noFill/>
        </p:spPr>
        <p:txBody>
          <a:bodyPr wrap="square" rtlCol="0">
            <a:spAutoFit/>
          </a:bodyPr>
          <a:lstStyle/>
          <a:p>
            <a:pPr algn="ctr"/>
            <a:r>
              <a:rPr lang="en-GB" sz="1400" dirty="0" smtClean="0">
                <a:solidFill>
                  <a:schemeClr val="bg1"/>
                </a:solidFill>
                <a:latin typeface="Tahoma" panose="020B0604030504040204" pitchFamily="34" charset="0"/>
              </a:rPr>
              <a:t>Bars can be vertical or horizontal</a:t>
            </a:r>
            <a:endParaRPr lang="en-GB" sz="1400" dirty="0">
              <a:solidFill>
                <a:schemeClr val="bg1"/>
              </a:solidFill>
              <a:latin typeface="Tahoma" panose="020B0604030504040204" pitchFamily="34" charset="0"/>
            </a:endParaRPr>
          </a:p>
        </p:txBody>
      </p:sp>
      <p:cxnSp>
        <p:nvCxnSpPr>
          <p:cNvPr id="29" name="Straight Arrow Connector 28"/>
          <p:cNvCxnSpPr/>
          <p:nvPr/>
        </p:nvCxnSpPr>
        <p:spPr>
          <a:xfrm flipH="1">
            <a:off x="4914171" y="2564904"/>
            <a:ext cx="2155022"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56155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p:bldP spid="2" grpId="0"/>
      <p:bldP spid="12" grpId="0" animBg="1"/>
      <p:bldP spid="7" grpId="0"/>
      <p:bldP spid="27" grpId="0" animBg="1"/>
      <p:bldP spid="2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1298</TotalTime>
  <Words>548</Words>
  <Application>Microsoft Office PowerPoint</Application>
  <PresentationFormat>On-screen Show (4:3)</PresentationFormat>
  <Paragraphs>68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Farming STEMterprise</dc:title>
  <dc:creator>Jennie Devine</dc:creator>
  <cp:lastModifiedBy>Jennie Devine</cp:lastModifiedBy>
  <cp:revision>30</cp:revision>
  <cp:lastPrinted>2018-11-20T12:32:52Z</cp:lastPrinted>
  <dcterms:created xsi:type="dcterms:W3CDTF">2018-09-17T14:41:33Z</dcterms:created>
  <dcterms:modified xsi:type="dcterms:W3CDTF">2018-12-19T12:39:15Z</dcterms:modified>
</cp:coreProperties>
</file>